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5" r:id="rId2"/>
    <p:sldId id="280" r:id="rId3"/>
    <p:sldId id="281" r:id="rId4"/>
    <p:sldId id="282" r:id="rId5"/>
    <p:sldId id="290" r:id="rId6"/>
    <p:sldId id="283" r:id="rId7"/>
    <p:sldId id="284" r:id="rId8"/>
    <p:sldId id="289" r:id="rId9"/>
    <p:sldId id="285" r:id="rId10"/>
    <p:sldId id="288" r:id="rId11"/>
    <p:sldId id="287" r:id="rId12"/>
    <p:sldId id="286" r:id="rId13"/>
    <p:sldId id="292" r:id="rId14"/>
    <p:sldId id="291" r:id="rId15"/>
    <p:sldId id="293" r:id="rId16"/>
    <p:sldId id="294" r:id="rId17"/>
    <p:sldId id="295" r:id="rId18"/>
    <p:sldId id="296" r:id="rId19"/>
    <p:sldId id="297" r:id="rId20"/>
    <p:sldId id="312" r:id="rId21"/>
    <p:sldId id="298" r:id="rId22"/>
    <p:sldId id="299" r:id="rId23"/>
    <p:sldId id="300" r:id="rId24"/>
    <p:sldId id="301" r:id="rId25"/>
    <p:sldId id="302" r:id="rId26"/>
    <p:sldId id="304" r:id="rId27"/>
    <p:sldId id="305" r:id="rId28"/>
    <p:sldId id="307" r:id="rId29"/>
    <p:sldId id="303" r:id="rId30"/>
    <p:sldId id="308" r:id="rId31"/>
    <p:sldId id="310" r:id="rId32"/>
    <p:sldId id="311" r:id="rId33"/>
    <p:sldId id="313" r:id="rId34"/>
    <p:sldId id="314" r:id="rId35"/>
    <p:sldId id="309" r:id="rId36"/>
    <p:sldId id="315" r:id="rId37"/>
  </p:sldIdLst>
  <p:sldSz cx="9361488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294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258D"/>
    <a:srgbClr val="33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410" y="-102"/>
      </p:cViewPr>
      <p:guideLst>
        <p:guide orient="horz" pos="2160"/>
        <p:guide pos="2880"/>
        <p:guide pos="29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02112" y="2130426"/>
            <a:ext cx="7957265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04223" y="3886200"/>
            <a:ext cx="6553042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28.11.2021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092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28.11.2021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479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787079" y="274639"/>
            <a:ext cx="2106335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68074" y="274639"/>
            <a:ext cx="616298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28.11.2021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2875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28.11.2021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5103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9493" y="4406901"/>
            <a:ext cx="795726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39493" y="2906713"/>
            <a:ext cx="7957265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28.11.2021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4082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68075" y="1600201"/>
            <a:ext cx="413465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758757" y="1600201"/>
            <a:ext cx="413465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28.11.2021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6750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68074" y="1535113"/>
            <a:ext cx="413628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8074" y="2174875"/>
            <a:ext cx="413628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755506" y="1535113"/>
            <a:ext cx="413790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755506" y="2174875"/>
            <a:ext cx="413790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28.11.2021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8154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28.11.2021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2143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28.11.2021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0848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273050"/>
            <a:ext cx="307986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60082" y="273051"/>
            <a:ext cx="523333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68075" y="1435101"/>
            <a:ext cx="307986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28.11.2021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9404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34917" y="4800600"/>
            <a:ext cx="5616893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834917" y="612775"/>
            <a:ext cx="5616893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834917" y="5367338"/>
            <a:ext cx="5616893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28.11.2021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8682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274638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68075" y="1600201"/>
            <a:ext cx="842533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68075" y="6356351"/>
            <a:ext cx="21843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0BB18F-693D-4F94-BB80-93DA31D3E253}" type="datetimeFigureOut">
              <a:rPr lang="ru-RU" smtClean="0"/>
              <a:t>28.11.2021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98509" y="6356351"/>
            <a:ext cx="29644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709067" y="6356351"/>
            <a:ext cx="21843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9522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9861" y="692696"/>
            <a:ext cx="8425339" cy="1143000"/>
          </a:xfrm>
        </p:spPr>
        <p:txBody>
          <a:bodyPr>
            <a:normAutofit/>
          </a:bodyPr>
          <a:lstStyle/>
          <a:p>
            <a:r>
              <a:rPr lang="ru-RU" sz="6000" dirty="0" smtClean="0"/>
              <a:t>Лекция 8</a:t>
            </a:r>
            <a:endParaRPr lang="ru-RU" sz="6000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0" y="2492896"/>
            <a:ext cx="936148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Преобразования. Переходы. Анимация</a:t>
            </a:r>
            <a:endParaRPr lang="en-US" sz="5400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07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03877" y="-243408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Наклон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13440" r="42827" b="50441"/>
          <a:stretch/>
        </p:blipFill>
        <p:spPr>
          <a:xfrm>
            <a:off x="20712" y="1988840"/>
            <a:ext cx="8713192" cy="3096344"/>
          </a:xfrm>
          <a:prstGeom prst="rect">
            <a:avLst/>
          </a:prstGeom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143792" y="4730414"/>
            <a:ext cx="3276565" cy="709539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skew</a:t>
            </a: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20deg</a:t>
            </a: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buNone/>
            </a:pPr>
            <a:endParaRPr lang="ru-RU" b="1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2664520" y="4730414"/>
            <a:ext cx="3456384" cy="7095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buFont typeface="Arial" pitchFamily="34" charset="0"/>
              <a:buNone/>
            </a:pPr>
            <a:r>
              <a:rPr lang="en-US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skew</a:t>
            </a:r>
            <a:r>
              <a:rPr lang="en-US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20deg</a:t>
            </a: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b="1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5904880" y="4735685"/>
            <a:ext cx="3456384" cy="7095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buFont typeface="Arial" pitchFamily="34" charset="0"/>
              <a:buNone/>
            </a:pPr>
            <a:r>
              <a:rPr lang="en-US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skew</a:t>
            </a:r>
            <a:r>
              <a:rPr lang="en-US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20deg</a:t>
            </a: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b="1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25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03877" y="-243408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Значение</a:t>
            </a:r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matrix()</a:t>
            </a:r>
            <a:endParaRPr lang="ru-RU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t="12600" r="64563" b="56320"/>
          <a:stretch/>
        </p:blipFill>
        <p:spPr>
          <a:xfrm>
            <a:off x="503877" y="2101923"/>
            <a:ext cx="8319843" cy="4104456"/>
          </a:xfrm>
          <a:prstGeom prst="rect">
            <a:avLst/>
          </a:prstGeom>
        </p:spPr>
      </p:pic>
      <p:sp>
        <p:nvSpPr>
          <p:cNvPr id="6" name="Заголовок 3"/>
          <p:cNvSpPr txBox="1">
            <a:spLocks/>
          </p:cNvSpPr>
          <p:nvPr/>
        </p:nvSpPr>
        <p:spPr>
          <a:xfrm>
            <a:off x="359458" y="4941168"/>
            <a:ext cx="345678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 transform</a:t>
            </a:r>
            <a:endParaRPr lang="ru-RU" sz="28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Заголовок 3"/>
          <p:cNvSpPr txBox="1">
            <a:spLocks/>
          </p:cNvSpPr>
          <p:nvPr/>
        </p:nvSpPr>
        <p:spPr>
          <a:xfrm>
            <a:off x="4464317" y="5238328"/>
            <a:ext cx="345678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transform</a:t>
            </a:r>
            <a:endParaRPr lang="ru-RU" sz="28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/>
          <a:srcRect l="43385" t="63439" r="11256" b="30681"/>
          <a:stretch/>
        </p:blipFill>
        <p:spPr>
          <a:xfrm>
            <a:off x="216248" y="1047056"/>
            <a:ext cx="8965741" cy="65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0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075" y="548680"/>
            <a:ext cx="8425339" cy="1573635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Значение </a:t>
            </a:r>
            <a:r>
              <a:rPr lang="en-US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perspective</a:t>
            </a:r>
            <a:r>
              <a:rPr lang="ru-RU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—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/>
              <a:t>задает глубину </a:t>
            </a:r>
            <a:r>
              <a:rPr lang="ru-RU" dirty="0" smtClean="0"/>
              <a:t>просмотра, </a:t>
            </a:r>
            <a:r>
              <a:rPr lang="ru-RU" dirty="0"/>
              <a:t>т.е. расстояние по оси Z от плоскости экрана до точки сходимости </a:t>
            </a:r>
            <a:r>
              <a:rPr lang="ru-RU" dirty="0" smtClean="0"/>
              <a:t>линий</a:t>
            </a:r>
            <a:endParaRPr lang="en-US" dirty="0" smtClean="0"/>
          </a:p>
          <a:p>
            <a:pPr marL="0" indent="457200" algn="just">
              <a:buNone/>
            </a:pP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buNone/>
            </a:pPr>
            <a:endParaRPr lang="ru-RU" b="1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03877" y="-315416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Перспектива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21178" t="19760" r="41495" b="21440"/>
          <a:stretch/>
        </p:blipFill>
        <p:spPr>
          <a:xfrm>
            <a:off x="1728416" y="2060848"/>
            <a:ext cx="5400600" cy="478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8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03877" y="-315416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Перспектива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30155" t="56577" r="37715" b="38240"/>
          <a:stretch/>
        </p:blipFill>
        <p:spPr>
          <a:xfrm>
            <a:off x="1094745" y="1033909"/>
            <a:ext cx="7834471" cy="71095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14551" t="12600" r="74534" b="53220"/>
          <a:stretch/>
        </p:blipFill>
        <p:spPr>
          <a:xfrm>
            <a:off x="3456406" y="1921430"/>
            <a:ext cx="2520280" cy="443926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/>
          <a:srcRect l="30156" t="56836" r="36770" b="39080"/>
          <a:stretch/>
        </p:blipFill>
        <p:spPr>
          <a:xfrm>
            <a:off x="1094744" y="1033909"/>
            <a:ext cx="7834471" cy="73890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/>
          <a:srcRect l="13703" t="11760" r="73540" b="46240"/>
          <a:stretch/>
        </p:blipFill>
        <p:spPr>
          <a:xfrm>
            <a:off x="3240584" y="1921430"/>
            <a:ext cx="2595172" cy="480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5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03877" y="-315416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Перспектива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12600" r="60311" b="45400"/>
          <a:stretch/>
        </p:blipFill>
        <p:spPr>
          <a:xfrm>
            <a:off x="360264" y="878100"/>
            <a:ext cx="8640557" cy="5143188"/>
          </a:xfrm>
          <a:prstGeom prst="rect">
            <a:avLst/>
          </a:prstGeom>
        </p:spPr>
      </p:pic>
      <p:sp>
        <p:nvSpPr>
          <p:cNvPr id="7" name="Объект 2"/>
          <p:cNvSpPr txBox="1">
            <a:spLocks/>
          </p:cNvSpPr>
          <p:nvPr/>
        </p:nvSpPr>
        <p:spPr>
          <a:xfrm>
            <a:off x="2808536" y="4870158"/>
            <a:ext cx="4320480" cy="7190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buFont typeface="Arial" pitchFamily="34" charset="0"/>
              <a:buNone/>
            </a:pPr>
            <a:r>
              <a:rPr 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perspective(100px)</a:t>
            </a:r>
          </a:p>
          <a:p>
            <a:pPr marL="0" indent="457200" algn="just">
              <a:buFont typeface="Arial" pitchFamily="34" charset="0"/>
              <a:buNone/>
            </a:pPr>
            <a:r>
              <a:rPr lang="en-US" sz="2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rotate</a:t>
            </a:r>
            <a:r>
              <a:rPr lang="en-US" sz="2800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ru-RU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30deg</a:t>
            </a:r>
            <a:r>
              <a:rPr lang="ru-RU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sz="28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b="1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-2108" y="837833"/>
            <a:ext cx="4536504" cy="7190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buFont typeface="Arial" pitchFamily="34" charset="0"/>
              <a:buNone/>
            </a:pPr>
            <a:r>
              <a:rPr 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perspective(100px)</a:t>
            </a:r>
          </a:p>
          <a:p>
            <a:pPr marL="0" indent="457200" algn="just">
              <a:buFont typeface="Arial" pitchFamily="34" charset="0"/>
              <a:buNone/>
            </a:pPr>
            <a:r>
              <a:rPr lang="en-US" sz="2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rotate</a:t>
            </a:r>
            <a:r>
              <a:rPr lang="en-US" sz="2800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ru-RU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30deg</a:t>
            </a:r>
            <a:r>
              <a:rPr lang="ru-RU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sz="28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b="1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5396572" y="476672"/>
            <a:ext cx="4252724" cy="7190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buFont typeface="Arial" pitchFamily="34" charset="0"/>
              <a:buNone/>
            </a:pPr>
            <a:r>
              <a:rPr 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perspective(100px)</a:t>
            </a:r>
          </a:p>
          <a:p>
            <a:pPr marL="0" indent="457200" algn="just">
              <a:buFont typeface="Arial" pitchFamily="34" charset="0"/>
              <a:buNone/>
            </a:pPr>
            <a:r>
              <a:rPr lang="en-US" sz="2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rotate</a:t>
            </a:r>
            <a:r>
              <a:rPr lang="en-US" sz="2800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ru-RU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30deg</a:t>
            </a:r>
            <a:r>
              <a:rPr lang="ru-RU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sz="28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b="1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29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03877" y="-315416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Перспектива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075" y="703237"/>
            <a:ext cx="8425339" cy="4525963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perspective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используется для придания эффекта перспективы для дочерних элементов внутри родительского элемента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perspective-origin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используется для изменения расположения точки сходимости линий, т.е. глаз зрителя при взгляде на экран</a:t>
            </a:r>
          </a:p>
          <a:p>
            <a:pPr marL="0" indent="457200" algn="just">
              <a:buNone/>
            </a:pPr>
            <a:endParaRPr lang="ru-RU" b="1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49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2952552" y="-243408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Перспектива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2" t="11042" r="24919" b="51613"/>
          <a:stretch/>
        </p:blipFill>
        <p:spPr bwMode="auto">
          <a:xfrm>
            <a:off x="879372" y="1705219"/>
            <a:ext cx="6324600" cy="2731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7" t="22344" r="53144" b="61325"/>
          <a:stretch/>
        </p:blipFill>
        <p:spPr bwMode="auto">
          <a:xfrm>
            <a:off x="484188" y="277636"/>
            <a:ext cx="4196555" cy="162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7" t="62635" r="52692" b="14476"/>
          <a:stretch/>
        </p:blipFill>
        <p:spPr bwMode="auto">
          <a:xfrm>
            <a:off x="5230147" y="4210266"/>
            <a:ext cx="3947650" cy="2097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7" t="38105" r="37920" b="37365"/>
          <a:stretch/>
        </p:blipFill>
        <p:spPr bwMode="auto">
          <a:xfrm>
            <a:off x="87616" y="4221088"/>
            <a:ext cx="5097184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692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04280" y="-243408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Перспектива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62" t="11251" r="28050" b="56048"/>
          <a:stretch/>
        </p:blipFill>
        <p:spPr bwMode="auto">
          <a:xfrm>
            <a:off x="1368376" y="692696"/>
            <a:ext cx="6840760" cy="3193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6" t="34419" r="50000" b="36593"/>
          <a:stretch/>
        </p:blipFill>
        <p:spPr bwMode="auto">
          <a:xfrm>
            <a:off x="101036" y="3885890"/>
            <a:ext cx="4435692" cy="2336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86" t="62803" r="50000" b="11810"/>
          <a:stretch/>
        </p:blipFill>
        <p:spPr bwMode="auto">
          <a:xfrm>
            <a:off x="4788756" y="3861048"/>
            <a:ext cx="4428492" cy="2336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199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04280" y="-243408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Перспектива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39" t="32561" r="39102" b="57761"/>
          <a:stretch/>
        </p:blipFill>
        <p:spPr bwMode="auto">
          <a:xfrm>
            <a:off x="13278" y="4989359"/>
            <a:ext cx="3240360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9" t="13609" r="18829" b="55948"/>
          <a:stretch/>
        </p:blipFill>
        <p:spPr bwMode="auto">
          <a:xfrm>
            <a:off x="66516" y="2492896"/>
            <a:ext cx="8655265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9" t="50102" r="39053" b="40221"/>
          <a:stretch/>
        </p:blipFill>
        <p:spPr bwMode="auto">
          <a:xfrm>
            <a:off x="2552436" y="692696"/>
            <a:ext cx="3683424" cy="2002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8" t="68245" r="32932" b="22077"/>
          <a:stretch/>
        </p:blipFill>
        <p:spPr bwMode="auto">
          <a:xfrm>
            <a:off x="5904880" y="4824286"/>
            <a:ext cx="3125227" cy="1473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126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04280" y="-243408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Свойство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transform-origin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3" t="10686" r="81025" b="26459"/>
          <a:stretch/>
        </p:blipFill>
        <p:spPr bwMode="auto">
          <a:xfrm>
            <a:off x="6550183" y="770616"/>
            <a:ext cx="2307025" cy="5898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4" t="29133" r="47327" b="12399"/>
          <a:stretch/>
        </p:blipFill>
        <p:spPr bwMode="auto">
          <a:xfrm>
            <a:off x="282141" y="788560"/>
            <a:ext cx="5920621" cy="587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209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 лекции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Arial" pitchFamily="34" charset="0"/>
              <a:buAutoNum type="arabicPeriod"/>
            </a:pPr>
            <a:r>
              <a:rPr lang="ru-RU" dirty="0" smtClean="0"/>
              <a:t>Преобразования</a:t>
            </a:r>
            <a:endParaRPr lang="en-US" dirty="0" smtClean="0"/>
          </a:p>
          <a:p>
            <a:pPr marL="514350" indent="-514350">
              <a:buFont typeface="Arial" pitchFamily="34" charset="0"/>
              <a:buAutoNum type="arabicPeriod"/>
            </a:pPr>
            <a:r>
              <a:rPr lang="ru-RU" dirty="0" smtClean="0"/>
              <a:t>Переходы</a:t>
            </a:r>
          </a:p>
          <a:p>
            <a:pPr marL="514350" indent="-514350">
              <a:buFont typeface="Arial" pitchFamily="34" charset="0"/>
              <a:buAutoNum type="arabicPeriod"/>
            </a:pPr>
            <a:r>
              <a:rPr lang="ru-RU" smtClean="0"/>
              <a:t>Анимация</a:t>
            </a:r>
            <a:endParaRPr lang="ru-RU" dirty="0" smtClean="0"/>
          </a:p>
          <a:p>
            <a:pPr marL="514350" indent="-514350">
              <a:buAutoNum type="arabicPeriod"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9433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44240" y="188640"/>
            <a:ext cx="9073411" cy="1143000"/>
          </a:xfrm>
        </p:spPr>
        <p:txBody>
          <a:bodyPr>
            <a:no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Свойство для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3D-</a:t>
            </a:r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трансформации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468275" y="1556792"/>
            <a:ext cx="8425339" cy="4525963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Свойства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transform-style</a:t>
            </a: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Свойства 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backface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-visibility</a:t>
            </a:r>
            <a:endParaRPr lang="en-US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b="1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40" y="2708920"/>
            <a:ext cx="8931904" cy="403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12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075" y="631229"/>
            <a:ext cx="8425339" cy="4525963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anose="020B0604020202020204" pitchFamily="34" charset="0"/>
              </a:rPr>
              <a:t>Переходы  — </a:t>
            </a:r>
            <a:r>
              <a:rPr lang="ru-RU" dirty="0">
                <a:latin typeface="Arial" pitchFamily="34" charset="0"/>
                <a:cs typeface="Arial" pitchFamily="34" charset="0"/>
              </a:rPr>
              <a:t>позволяют анимировать исходное значение CSS-свойства на новое значение с течением времени, управляя скоростью смены значений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свойств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Свойства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transition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и его значения используются для управления переходами</a:t>
            </a:r>
          </a:p>
          <a:p>
            <a:pPr marL="0" indent="457200" algn="just"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b="1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03877" y="-243408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Переходы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27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075" y="631229"/>
            <a:ext cx="8425339" cy="4525963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transition</a:t>
            </a: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-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property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указывает в каких свойствах должен присутствовать переход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transition-duration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указывает продолжительность перехода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</a:t>
            </a:r>
            <a:r>
              <a:rPr lang="ru-RU" dirty="0" err="1" smtClean="0">
                <a:latin typeface="Arial" pitchFamily="34" charset="0"/>
                <a:cs typeface="Arial" pitchFamily="34" charset="0"/>
              </a:rPr>
              <a:t>войство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transition-timing-function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определяет скорость анимации перехода (функция времени)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transition-delay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используется для задержки времени начала перехода</a:t>
            </a:r>
          </a:p>
          <a:p>
            <a:pPr marL="0" indent="457200" algn="just"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b="1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03877" y="-243408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Переходы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16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50302" y="-33443"/>
            <a:ext cx="8425339" cy="1143000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Краткая форма записи</a:t>
            </a:r>
            <a:b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свойства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endParaRPr lang="ru-RU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04" y="1196752"/>
            <a:ext cx="7992888" cy="2737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026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50302" y="-33443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Функция времени</a:t>
            </a:r>
            <a:endParaRPr lang="ru-RU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7" y="1844824"/>
            <a:ext cx="8984057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620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82" y="4509120"/>
            <a:ext cx="5256425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cubic-</a:t>
            </a:r>
            <a:r>
              <a:rPr lang="en-US" sz="32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bezier</a:t>
            </a:r>
            <a:r>
              <a:rPr lang="ru-RU" sz="3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(0.45, 0.05, 0.55, 0.95)</a:t>
            </a:r>
            <a:endParaRPr lang="ru-RU" sz="32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48" y="692696"/>
            <a:ext cx="8928992" cy="3099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808" y="3792476"/>
            <a:ext cx="3421910" cy="294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Заголовок 3"/>
          <p:cNvSpPr txBox="1">
            <a:spLocks/>
          </p:cNvSpPr>
          <p:nvPr/>
        </p:nvSpPr>
        <p:spPr>
          <a:xfrm>
            <a:off x="602702" y="-163016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Значение </a:t>
            </a:r>
            <a:r>
              <a:rPr lang="en-US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cubic-bezier</a:t>
            </a:r>
            <a:endParaRPr lang="ru-RU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30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3"/>
          <p:cNvSpPr txBox="1">
            <a:spLocks/>
          </p:cNvSpPr>
          <p:nvPr/>
        </p:nvSpPr>
        <p:spPr>
          <a:xfrm>
            <a:off x="602702" y="-163016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cubic-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bezier</a:t>
            </a:r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</a:t>
            </a:r>
            <a:endParaRPr lang="ru-RU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0" b="5936"/>
          <a:stretch/>
        </p:blipFill>
        <p:spPr bwMode="auto">
          <a:xfrm>
            <a:off x="0" y="953517"/>
            <a:ext cx="9101263" cy="4797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25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3"/>
          <p:cNvSpPr txBox="1">
            <a:spLocks/>
          </p:cNvSpPr>
          <p:nvPr/>
        </p:nvSpPr>
        <p:spPr>
          <a:xfrm>
            <a:off x="602702" y="-163016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Переходы</a:t>
            </a:r>
            <a:endParaRPr lang="ru-RU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2021-11-27 12-25-4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95338"/>
            <a:ext cx="9361488" cy="526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86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57576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50302" y="-315416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Анимация</a:t>
            </a:r>
            <a:endParaRPr lang="ru-RU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468075" y="476672"/>
            <a:ext cx="8425339" cy="4525963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Анимация  — процесс перехода от одного набора свойств к нескольким наборам свойств</a:t>
            </a:r>
          </a:p>
          <a:p>
            <a:pPr marL="0" indent="457200" algn="just"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b="1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450302" y="2016224"/>
            <a:ext cx="8551325" cy="4581128"/>
          </a:xfrm>
          <a:prstGeom prst="rect">
            <a:avLst/>
          </a:prstGeom>
          <a:ln w="79375" cmpd="thickThin">
            <a:solidFill>
              <a:srgbClr val="00B05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buFont typeface="Arial" pitchFamily="34" charset="0"/>
              <a:buNone/>
            </a:pPr>
            <a:r>
              <a:rPr lang="ru-RU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@</a:t>
            </a:r>
            <a:r>
              <a:rPr lang="ru-RU" b="1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keyframes</a:t>
            </a:r>
            <a:r>
              <a:rPr lang="ru-RU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err="1" smtClean="0">
                <a:latin typeface="Arial" pitchFamily="34" charset="0"/>
                <a:cs typeface="Arial" pitchFamily="34" charset="0"/>
              </a:rPr>
              <a:t>имяАнимации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{</a:t>
            </a:r>
          </a:p>
          <a:p>
            <a:pPr marL="0" indent="457200" algn="just">
              <a:buFont typeface="Arial" pitchFamily="34" charset="0"/>
              <a:buNone/>
            </a:pPr>
            <a:r>
              <a:rPr lang="ru-RU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from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{</a:t>
            </a:r>
          </a:p>
          <a:p>
            <a:pPr marL="0" indent="457200" algn="just">
              <a:buFont typeface="Arial" pitchFamily="34" charset="0"/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/* здесь перечисляются свойства CSS */</a:t>
            </a:r>
          </a:p>
          <a:p>
            <a:pPr marL="0" indent="457200" algn="just">
              <a:buFont typeface="Arial" pitchFamily="34" charset="0"/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}</a:t>
            </a:r>
          </a:p>
          <a:p>
            <a:pPr marL="0" indent="457200" algn="just">
              <a:buFont typeface="Arial" pitchFamily="34" charset="0"/>
              <a:buNone/>
            </a:pPr>
            <a:r>
              <a:rPr lang="ru-RU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to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{</a:t>
            </a:r>
          </a:p>
          <a:p>
            <a:pPr marL="0" indent="457200" algn="just">
              <a:buFont typeface="Arial" pitchFamily="34" charset="0"/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/* здесь перечисляются свойства CSS */</a:t>
            </a:r>
          </a:p>
          <a:p>
            <a:pPr marL="0" indent="457200" algn="just">
              <a:buFont typeface="Arial" pitchFamily="34" charset="0"/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}</a:t>
            </a:r>
          </a:p>
          <a:p>
            <a:pPr marL="0" indent="457200" algn="just">
              <a:buFont typeface="Arial" pitchFamily="34" charset="0"/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}</a:t>
            </a:r>
          </a:p>
          <a:p>
            <a:pPr marL="0" indent="457200" algn="just">
              <a:buFont typeface="Arial" pitchFamily="34" charset="0"/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b="1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17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50302" y="-315416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Анимация</a:t>
            </a:r>
            <a:endParaRPr lang="ru-RU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472309" y="800299"/>
            <a:ext cx="8515103" cy="5589240"/>
          </a:xfrm>
          <a:prstGeom prst="rect">
            <a:avLst/>
          </a:prstGeom>
          <a:ln w="79375" cmpd="thickThin">
            <a:solidFill>
              <a:srgbClr val="00B05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spcBef>
                <a:spcPts val="0"/>
              </a:spcBef>
              <a:buNone/>
            </a:pPr>
            <a:r>
              <a:rPr lang="en-US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@</a:t>
            </a:r>
            <a:r>
              <a:rPr lang="en-US" b="1" dirty="0" err="1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keyframes</a:t>
            </a:r>
            <a:r>
              <a:rPr lang="en-US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имяАнимации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{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ru-RU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0%</a:t>
            </a:r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{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		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background-color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: yellow;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}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en-US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50%</a:t>
            </a:r>
            <a:r>
              <a:rPr lang="en-US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{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		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background-color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: blue;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}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ru-RU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100%</a:t>
            </a:r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{</a:t>
            </a:r>
            <a:endParaRPr lang="ru-RU" b="1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		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background-color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red;</a:t>
            </a:r>
            <a:endParaRPr lang="en-US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	}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}</a:t>
            </a:r>
            <a:endParaRPr lang="ru-RU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b="1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79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075" y="919261"/>
            <a:ext cx="8425339" cy="4525963"/>
          </a:xfrm>
        </p:spPr>
        <p:txBody>
          <a:bodyPr>
            <a:normAutofit/>
          </a:bodyPr>
          <a:lstStyle/>
          <a:p>
            <a:pPr marL="0" indent="457200">
              <a:buNone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Трансформация  — процесс изменения или искажения формы или положения элемента на странице.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К трансформации относятся вращение, масштабирование, смещение и наклон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определяет вид трансформации элемента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03877" y="-243408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Трансформация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19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50302" y="-315416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Анимация</a:t>
            </a:r>
            <a:endParaRPr lang="ru-RU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468075" y="476672"/>
            <a:ext cx="8425339" cy="4525963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animation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используется для добавления анимации к элементу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в сокращенной записи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animation-name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используется для добавления имени анимации к элементу, заданного в </a:t>
            </a:r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@</a:t>
            </a:r>
            <a:r>
              <a:rPr lang="en-US" b="1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keyframes</a:t>
            </a:r>
            <a:endParaRPr lang="ru-RU" b="1" dirty="0" smtClean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animation-timing-function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описывает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плавность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воспроизведения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анимации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между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каждой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парой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ключевых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кадров</a:t>
            </a:r>
            <a:r>
              <a:rPr lang="ru-RU" dirty="0">
                <a:latin typeface="Arial" pitchFamily="34" charset="0"/>
                <a:cs typeface="Arial" pitchFamily="34" charset="0"/>
              </a:rPr>
              <a:t>;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b="1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23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50302" y="-315416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Анимация</a:t>
            </a:r>
            <a:endParaRPr lang="ru-RU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468075" y="476672"/>
            <a:ext cx="8749173" cy="4525963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animation</a:t>
            </a: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-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delay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используется для задержки начала воспроизведения анимации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animation-iteration-count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устанавливает сколько раз анимация должна проигрываться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animation-direction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определяет воспроизведение вперед, назад или в случайной последовательности</a:t>
            </a:r>
          </a:p>
          <a:p>
            <a:pPr marL="0" indent="457200"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b="1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13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50302" y="-315416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Анимация</a:t>
            </a:r>
            <a:endParaRPr lang="ru-RU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468075" y="476672"/>
            <a:ext cx="8749173" cy="4525963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animation-fill-mode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выясняет состояние анимации, когда она не воспроизводится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animation</a:t>
            </a: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-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play-station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определяет запущена анимация или приостановлена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457200"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b="1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48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50302" y="-315416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Свойство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animation-direction</a:t>
            </a:r>
            <a:endParaRPr lang="ru-RU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298" y="661987"/>
            <a:ext cx="6573798" cy="597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8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50302" y="-315416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Значение с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ubic-bezier</a:t>
            </a:r>
            <a:endParaRPr lang="ru-RU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424" y="692696"/>
            <a:ext cx="5477222" cy="593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0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50302" y="-315416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Анимация</a:t>
            </a:r>
            <a:endParaRPr lang="ru-RU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2021-11-27 13-28-4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95338"/>
            <a:ext cx="9361488" cy="526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5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50302" y="-315416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Анимация</a:t>
            </a:r>
            <a:endParaRPr lang="ru-RU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2021-11-27 14-16-4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95338"/>
            <a:ext cx="9361488" cy="526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3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075" y="631229"/>
            <a:ext cx="8425339" cy="4525963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Значение </a:t>
            </a:r>
            <a:r>
              <a:rPr lang="en-US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rotate()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 —  поворачивает элемент на определенное количество градусов вокруг оси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Значение </a:t>
            </a:r>
            <a:r>
              <a:rPr lang="en-US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rotate</a:t>
            </a:r>
            <a:r>
              <a:rPr lang="en-US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—  поворачивает элемент на определенное количество градусов вокруг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оси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  <a:p>
            <a:pPr marL="0" indent="457200" algn="just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Значение </a:t>
            </a:r>
            <a:r>
              <a:rPr lang="en-US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rotate</a:t>
            </a:r>
            <a:r>
              <a:rPr lang="en-US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—  поворачивает элемент на определенное количество градусов вокруг оси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  <a:p>
            <a:pPr marL="0" indent="457200" algn="just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Значение </a:t>
            </a:r>
            <a:r>
              <a:rPr lang="en-US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rotate</a:t>
            </a:r>
            <a:r>
              <a:rPr lang="en-US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en-US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—  поворачивает элемент на определенное количество градусов вокруг оси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buNone/>
            </a:pPr>
            <a:endParaRPr lang="ru-RU" b="1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03877" y="-243408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Вращение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1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03877" y="-243408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Вращение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11760" r="68343" b="57160"/>
          <a:stretch/>
        </p:blipFill>
        <p:spPr>
          <a:xfrm>
            <a:off x="221091" y="761852"/>
            <a:ext cx="8990910" cy="4965129"/>
          </a:xfrm>
          <a:prstGeom prst="rect">
            <a:avLst/>
          </a:prstGeom>
        </p:spPr>
      </p:pic>
      <p:sp>
        <p:nvSpPr>
          <p:cNvPr id="7" name="Объект 2"/>
          <p:cNvSpPr txBox="1">
            <a:spLocks/>
          </p:cNvSpPr>
          <p:nvPr/>
        </p:nvSpPr>
        <p:spPr>
          <a:xfrm>
            <a:off x="2409869" y="5007898"/>
            <a:ext cx="3744416" cy="7190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buFont typeface="Arial" pitchFamily="34" charset="0"/>
              <a:buNone/>
            </a:pPr>
            <a:r>
              <a:rPr lang="en-US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rotate</a:t>
            </a:r>
            <a:r>
              <a:rPr lang="en-US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30deg</a:t>
            </a: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b="1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-287808" y="899592"/>
            <a:ext cx="3744416" cy="7190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buFont typeface="Arial" pitchFamily="34" charset="0"/>
              <a:buNone/>
            </a:pPr>
            <a:r>
              <a:rPr lang="en-US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rotate</a:t>
            </a:r>
            <a:r>
              <a:rPr lang="en-US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30deg</a:t>
            </a: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b="1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5617072" y="5366490"/>
            <a:ext cx="3744416" cy="7190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buFont typeface="Arial" pitchFamily="34" charset="0"/>
              <a:buNone/>
            </a:pPr>
            <a:r>
              <a:rPr lang="en-US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rotate</a:t>
            </a:r>
            <a:r>
              <a:rPr lang="en-US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30deg</a:t>
            </a: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b="1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73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075" y="631229"/>
            <a:ext cx="8425339" cy="4525963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Значение </a:t>
            </a:r>
            <a:r>
              <a:rPr lang="en-US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translate</a:t>
            </a:r>
            <a:r>
              <a:rPr lang="ru-RU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—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смещает элемент влево, вправо, вверх или вниз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(действует также как относи­тельное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позиционирование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Значение </a:t>
            </a:r>
            <a:r>
              <a:rPr lang="en-US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translate</a:t>
            </a:r>
            <a:r>
              <a:rPr lang="en-US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ru-RU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—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смещает элемент вправо или влево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 оси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Значение </a:t>
            </a:r>
            <a:r>
              <a:rPr lang="en-US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translate</a:t>
            </a:r>
            <a:r>
              <a:rPr lang="en-US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ru-RU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 — смещает элемент вверх или вниз по оси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  <a:p>
            <a:pPr marL="0" indent="457200" algn="just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Значение </a:t>
            </a:r>
            <a:r>
              <a:rPr lang="en-US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translate</a:t>
            </a:r>
            <a:r>
              <a:rPr lang="en-US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ru-RU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 — смещает элемент вверх или вниз по оси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</a:p>
          <a:p>
            <a:pPr marL="0" indent="457200" algn="just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buNone/>
            </a:pPr>
            <a:endParaRPr lang="ru-RU" b="1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03877" y="-243408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Смещение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20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075" y="631229"/>
            <a:ext cx="8425339" cy="4525963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Значение </a:t>
            </a:r>
            <a:r>
              <a:rPr lang="en-US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  <a:r>
              <a:rPr lang="ru-RU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—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сжимает или растягивает элемент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Значение </a:t>
            </a:r>
            <a:r>
              <a:rPr lang="en-US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  <a:r>
              <a:rPr lang="en-US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ru-RU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 — сжимает или растягивает элемент вдоль оси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Значение </a:t>
            </a:r>
            <a:r>
              <a:rPr lang="en-US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  <a:r>
              <a:rPr lang="en-US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—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сжимает или растягивает элемент по оси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Значение </a:t>
            </a:r>
            <a:r>
              <a:rPr lang="en-US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  <a:r>
              <a:rPr lang="en-US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en-US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—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сжимает или растягивает элемент по оси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buNone/>
            </a:pP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buNone/>
            </a:pPr>
            <a:endParaRPr lang="ru-RU" b="1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03877" y="-243408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Масштабирование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08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03877" y="-243408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Масштабирование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12600" r="38576" b="56320"/>
          <a:stretch/>
        </p:blipFill>
        <p:spPr>
          <a:xfrm>
            <a:off x="36026" y="1340768"/>
            <a:ext cx="9325462" cy="2654170"/>
          </a:xfrm>
          <a:prstGeom prst="rect">
            <a:avLst/>
          </a:prstGeom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304480" y="3717032"/>
            <a:ext cx="2808313" cy="719082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(0.5)</a:t>
            </a:r>
            <a:endParaRPr lang="ru-RU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buNone/>
            </a:pPr>
            <a:endParaRPr lang="ru-RU" b="1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4248696" y="899592"/>
            <a:ext cx="2808313" cy="725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buFont typeface="Arial" pitchFamily="34" charset="0"/>
              <a:buNone/>
            </a:pPr>
            <a:r>
              <a:rPr lang="en-US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  <a:r>
              <a:rPr lang="en-US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b="1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6553175" y="3275856"/>
            <a:ext cx="2808313" cy="7190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buFont typeface="Arial" pitchFamily="34" charset="0"/>
              <a:buNone/>
            </a:pPr>
            <a:r>
              <a:rPr lang="en-US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  <a:r>
              <a:rPr lang="en-US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b="1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-144252" y="3711412"/>
            <a:ext cx="2808313" cy="7190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ctr">
              <a:buFont typeface="Arial" pitchFamily="34" charset="0"/>
              <a:buNone/>
            </a:pP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</a:t>
            </a:r>
          </a:p>
          <a:p>
            <a:pPr marL="0" indent="457200" algn="ctr">
              <a:buFont typeface="Arial" pitchFamily="34" charset="0"/>
              <a:buNone/>
            </a:pP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endParaRPr lang="en-US" b="1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ctr">
              <a:buFont typeface="Arial" pitchFamily="34" charset="0"/>
              <a:buNone/>
            </a:pPr>
            <a:r>
              <a:rPr lang="en-US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</a:p>
          <a:p>
            <a:pPr marL="0" indent="457200" algn="ctr">
              <a:buFont typeface="Arial" pitchFamily="34" charset="0"/>
              <a:buNone/>
            </a:pPr>
            <a:r>
              <a:rPr lang="en-US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  <a:r>
              <a:rPr lang="en-US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endParaRPr lang="ru-RU" b="1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b="1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23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075" y="631229"/>
            <a:ext cx="8425339" cy="4525963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Значение </a:t>
            </a:r>
            <a:r>
              <a:rPr lang="en-US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skew</a:t>
            </a:r>
            <a:r>
              <a:rPr lang="ru-RU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—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изменяет форму элемента, смещая верхний край элемента в одну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сто­рону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, а нижний — в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противоположную (если значение положительное)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Значение </a:t>
            </a:r>
            <a:r>
              <a:rPr lang="en-US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skew</a:t>
            </a:r>
            <a:r>
              <a:rPr lang="en-US" b="1" i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ru-RU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 — наклоняет элемент по оси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Значение </a:t>
            </a:r>
            <a:r>
              <a:rPr lang="en-US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skew</a:t>
            </a:r>
            <a:r>
              <a:rPr lang="en-US" b="1" i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—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наклоняет элемент по оси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buNone/>
            </a:pP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buNone/>
            </a:pPr>
            <a:endParaRPr lang="ru-RU" b="1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03877" y="-243408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Наклон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05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7686</TotalTime>
  <Words>418</Words>
  <Application>Microsoft Office PowerPoint</Application>
  <PresentationFormat>Произвольный</PresentationFormat>
  <Paragraphs>123</Paragraphs>
  <Slides>36</Slides>
  <Notes>0</Notes>
  <HiddenSlides>0</HiddenSlides>
  <MMClips>3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37" baseType="lpstr">
      <vt:lpstr>Тема Office</vt:lpstr>
      <vt:lpstr>Лекция 8</vt:lpstr>
      <vt:lpstr>План лекции</vt:lpstr>
      <vt:lpstr>Трансформация</vt:lpstr>
      <vt:lpstr>Вращение</vt:lpstr>
      <vt:lpstr>Вращение</vt:lpstr>
      <vt:lpstr>Смещение</vt:lpstr>
      <vt:lpstr>Масштабирование</vt:lpstr>
      <vt:lpstr>Масштабирование</vt:lpstr>
      <vt:lpstr>Наклон</vt:lpstr>
      <vt:lpstr>Наклон</vt:lpstr>
      <vt:lpstr>Значение matrix()</vt:lpstr>
      <vt:lpstr>Перспектива</vt:lpstr>
      <vt:lpstr>Перспектива</vt:lpstr>
      <vt:lpstr>Перспектива</vt:lpstr>
      <vt:lpstr>Перспектива</vt:lpstr>
      <vt:lpstr>Перспектива</vt:lpstr>
      <vt:lpstr>Перспектива</vt:lpstr>
      <vt:lpstr>Перспектива</vt:lpstr>
      <vt:lpstr>Свойство transform-origin</vt:lpstr>
      <vt:lpstr>Свойство для 3D-трансформации</vt:lpstr>
      <vt:lpstr>Переходы</vt:lpstr>
      <vt:lpstr>Переходы</vt:lpstr>
      <vt:lpstr>Краткая форма записи свойства TRANSITION</vt:lpstr>
      <vt:lpstr>Функция времени</vt:lpstr>
      <vt:lpstr>cubic-bezier(0.45, 0.05, 0.55, 0.95)</vt:lpstr>
      <vt:lpstr>Презентация PowerPoint</vt:lpstr>
      <vt:lpstr>Презентация PowerPoint</vt:lpstr>
      <vt:lpstr>Анимация</vt:lpstr>
      <vt:lpstr>Анимация</vt:lpstr>
      <vt:lpstr>Анимация</vt:lpstr>
      <vt:lpstr>Анимация</vt:lpstr>
      <vt:lpstr>Анимация</vt:lpstr>
      <vt:lpstr>Свойство animation-direction</vt:lpstr>
      <vt:lpstr>Значение сubic-bezier</vt:lpstr>
      <vt:lpstr>Анимация</vt:lpstr>
      <vt:lpstr>Анимация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Лекция 2</dc:title>
  <dc:creator>user</dc:creator>
  <cp:lastModifiedBy>user</cp:lastModifiedBy>
  <cp:revision>430</cp:revision>
  <dcterms:created xsi:type="dcterms:W3CDTF">2021-09-05T13:59:44Z</dcterms:created>
  <dcterms:modified xsi:type="dcterms:W3CDTF">2021-11-28T19:05:32Z</dcterms:modified>
</cp:coreProperties>
</file>